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F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097280" y="1188720"/>
            <a:ext cx="3840480" cy="384048"/>
          </a:xfrm>
          <a:prstGeom prst="rect">
            <a:avLst/>
          </a:prstGeom>
          <a:solidFill>
            <a:srgbClr val="281A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234440" y="1234440"/>
            <a:ext cx="3657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6B00"/>
                </a:solidFill>
              </a:rPr>
              <a:t>국내 최초 트윈형 Agentic 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" y="1828800"/>
            <a:ext cx="82296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400" b="0" i="0">
                <a:solidFill>
                  <a:srgbClr val="EEF0F5"/>
                </a:solidFill>
              </a:rPr>
              <a:t>AI를 넘어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2514600"/>
            <a:ext cx="822960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200" b="1" i="0">
                <a:solidFill>
                  <a:srgbClr val="FF6B00"/>
                </a:solidFill>
              </a:rPr>
              <a:t>AX를 선도하는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3611880"/>
            <a:ext cx="82296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8892A4"/>
                </a:solidFill>
              </a:rPr>
              <a:t>한컴 Agentic OS — 36년 원천기술로 구현한 기업용 AI 오케스트레이션 플랫폼
공공·금융·국방 국가망에서 검증된 보안과 성능</a:t>
            </a:r>
          </a:p>
        </p:txBody>
      </p:sp>
      <p:sp>
        <p:nvSpPr>
          <p:cNvPr id="8" name="Rectangle 7"/>
          <p:cNvSpPr/>
          <p:nvPr/>
        </p:nvSpPr>
        <p:spPr>
          <a:xfrm>
            <a:off x="1097280" y="4937760"/>
            <a:ext cx="2468880" cy="1371600"/>
          </a:xfrm>
          <a:prstGeom prst="rect">
            <a:avLst/>
          </a:prstGeom>
          <a:solidFill>
            <a:srgbClr val="141B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261872" y="5074920"/>
            <a:ext cx="21945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FF6B00"/>
                </a:solidFill>
              </a:rPr>
              <a:t>36년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88720" y="5623560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8892A4"/>
                </a:solidFill>
              </a:rPr>
              <a:t>원천기술 축적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749039" y="4937760"/>
            <a:ext cx="2468880" cy="1371600"/>
          </a:xfrm>
          <a:prstGeom prst="rect">
            <a:avLst/>
          </a:prstGeom>
          <a:solidFill>
            <a:srgbClr val="141B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913631" y="5074920"/>
            <a:ext cx="21945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FF6B00"/>
                </a:solidFill>
              </a:rPr>
              <a:t>25%↓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40479" y="5623560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8892A4"/>
                </a:solidFill>
              </a:rPr>
              <a:t>운영비 절감 (제조)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400800" y="4937760"/>
            <a:ext cx="2468880" cy="1371600"/>
          </a:xfrm>
          <a:prstGeom prst="rect">
            <a:avLst/>
          </a:prstGeom>
          <a:solidFill>
            <a:srgbClr val="141B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565392" y="5074920"/>
            <a:ext cx="21945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FF6B00"/>
                </a:solidFill>
              </a:rPr>
              <a:t>2,000%↑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92240" y="5623560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8892A4"/>
                </a:solidFill>
              </a:rPr>
              <a:t>생산성 향상 (금융)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052559" y="4937760"/>
            <a:ext cx="2468880" cy="1371600"/>
          </a:xfrm>
          <a:prstGeom prst="rect">
            <a:avLst/>
          </a:prstGeom>
          <a:solidFill>
            <a:srgbClr val="141B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217151" y="5074920"/>
            <a:ext cx="21945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FF6B00"/>
                </a:solidFill>
              </a:rPr>
              <a:t>80%↓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143999" y="5623560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8892A4"/>
                </a:solidFill>
              </a:rPr>
              <a:t>발주 처리 시간 (유통)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97280" y="6492240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892A4"/>
                </a:solidFill>
              </a:rPr>
              <a:t>© 2026 한글과컴퓨터그룹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315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FF6B00"/>
                </a:solidFill>
              </a:rPr>
              <a:t>INDUSTRY USE CASE  03 / 03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685800"/>
            <a:ext cx="10058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111827"/>
                </a:solidFill>
              </a:rPr>
              <a:t>🛒  유통·커머스 — 재고 발주 스케줄링 자동화 Agent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325880"/>
            <a:ext cx="1828800" cy="36576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31520" y="1554480"/>
            <a:ext cx="10698480" cy="594360"/>
          </a:xfrm>
          <a:prstGeom prst="rect">
            <a:avLst/>
          </a:prstGeom>
          <a:solidFill>
            <a:srgbClr val="FFED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1645920"/>
            <a:ext cx="103327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11827"/>
                </a:solidFill>
              </a:rPr>
              <a:t>상황: 수천 SKU 무인 SCM 운영 — 담당자가 수작업으로 재고를 확인하고 발주하는 방식이었습니다.</a:t>
            </a:r>
          </a:p>
        </p:txBody>
      </p:sp>
      <p:sp>
        <p:nvSpPr>
          <p:cNvPr id="7" name="Rectangle 6"/>
          <p:cNvSpPr/>
          <p:nvPr/>
        </p:nvSpPr>
        <p:spPr>
          <a:xfrm>
            <a:off x="731520" y="2359151"/>
            <a:ext cx="228600" cy="228600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40664" y="2350008"/>
            <a:ext cx="21031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42416" y="2331720"/>
            <a:ext cx="5907024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11827"/>
                </a:solidFill>
              </a:rPr>
              <a:t>안전재고 미달 자동 감지</a:t>
            </a:r>
          </a:p>
        </p:txBody>
      </p:sp>
      <p:sp>
        <p:nvSpPr>
          <p:cNvPr id="10" name="Rectangle 9"/>
          <p:cNvSpPr/>
          <p:nvPr/>
        </p:nvSpPr>
        <p:spPr>
          <a:xfrm>
            <a:off x="731520" y="2871215"/>
            <a:ext cx="228600" cy="228600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40664" y="2862072"/>
            <a:ext cx="21031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42416" y="2843784"/>
            <a:ext cx="5907024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11827"/>
                </a:solidFill>
              </a:rPr>
              <a:t>수요 예측 모델 실행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31520" y="3383279"/>
            <a:ext cx="228600" cy="228600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40664" y="3374136"/>
            <a:ext cx="21031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</a:rP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42416" y="3355848"/>
            <a:ext cx="5907024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11827"/>
                </a:solidFill>
              </a:rPr>
              <a:t>공급사 조건 자동 비교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31520" y="3895344"/>
            <a:ext cx="228600" cy="228600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40664" y="3886200"/>
            <a:ext cx="21031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</a:rPr>
              <a:t>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42416" y="3867912"/>
            <a:ext cx="5907024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11827"/>
                </a:solidFill>
              </a:rPr>
              <a:t>예산 한도에 따른 승인 분기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31520" y="4407408"/>
            <a:ext cx="228600" cy="228600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40664" y="4398264"/>
            <a:ext cx="21031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</a:rPr>
              <a:t>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42416" y="4379976"/>
            <a:ext cx="5907024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11827"/>
                </a:solidFill>
              </a:rPr>
              <a:t>EDI 시스템으로 자동 발주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31520" y="4919472"/>
            <a:ext cx="228600" cy="228600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40664" y="4910327"/>
            <a:ext cx="21031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</a:rPr>
              <a:t>6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42416" y="4892040"/>
            <a:ext cx="5907024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11827"/>
                </a:solidFill>
              </a:rPr>
              <a:t>입고 일정 추적 및 알림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31520" y="5431536"/>
            <a:ext cx="228600" cy="228600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40664" y="5422392"/>
            <a:ext cx="21031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</a:rPr>
              <a:t>7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42416" y="5404104"/>
            <a:ext cx="5907024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11827"/>
                </a:solidFill>
              </a:rPr>
              <a:t>일일 재고 리포트 자동 생성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223760" y="2194560"/>
            <a:ext cx="4937760" cy="4297680"/>
          </a:xfrm>
          <a:prstGeom prst="rect">
            <a:avLst/>
          </a:prstGeom>
          <a:solidFill>
            <a:srgbClr val="141B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498079" y="2423160"/>
            <a:ext cx="4389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8892A4"/>
                </a:solidFill>
              </a:rPr>
              <a:t>핵심 성과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498079" y="2788920"/>
            <a:ext cx="438912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EEF0F5"/>
                </a:solidFill>
              </a:rPr>
              <a:t>수천 개 SKU를
담당자 없이 자동 운영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498079" y="3840480"/>
            <a:ext cx="4389120" cy="777240"/>
          </a:xfrm>
          <a:prstGeom prst="rect">
            <a:avLst/>
          </a:prstGeom>
          <a:solidFill>
            <a:srgbClr val="281A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7680960" y="4005072"/>
            <a:ext cx="2286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8892A4"/>
                </a:solidFill>
              </a:rPr>
              <a:t>과잉재고 감소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326880" y="3931920"/>
            <a:ext cx="23774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2000" b="1" i="0">
                <a:solidFill>
                  <a:srgbClr val="FF6B00"/>
                </a:solidFill>
              </a:rPr>
              <a:t>30~40%↓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498079" y="4846320"/>
            <a:ext cx="4389120" cy="777240"/>
          </a:xfrm>
          <a:prstGeom prst="rect">
            <a:avLst/>
          </a:prstGeom>
          <a:solidFill>
            <a:srgbClr val="281A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680960" y="5010912"/>
            <a:ext cx="2286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8892A4"/>
                </a:solidFill>
              </a:rPr>
              <a:t>발주 처리 시간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9326880" y="4937760"/>
            <a:ext cx="23774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2000" b="1" i="0">
                <a:solidFill>
                  <a:srgbClr val="FF6B00"/>
                </a:solidFill>
              </a:rPr>
              <a:t>80%↓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F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315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FF6B00"/>
                </a:solidFill>
              </a:rPr>
              <a:t>기대효과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685800"/>
            <a:ext cx="10058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EEF0F5"/>
                </a:solidFill>
              </a:rPr>
              <a:t>검증된 ROI — 실제 적용 사례 정량 지표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371600"/>
            <a:ext cx="1828800" cy="36576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31520" y="1828800"/>
            <a:ext cx="2651760" cy="4389120"/>
          </a:xfrm>
          <a:prstGeom prst="rect">
            <a:avLst/>
          </a:prstGeom>
          <a:solidFill>
            <a:srgbClr val="141B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31520" y="1828800"/>
            <a:ext cx="2651760" cy="50292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103120"/>
            <a:ext cx="2286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B00"/>
                </a:solidFill>
              </a:rPr>
              <a:t>제조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560320"/>
            <a:ext cx="2286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600" b="1" i="0">
                <a:solidFill>
                  <a:srgbClr val="EEF0F5"/>
                </a:solidFill>
              </a:rPr>
              <a:t>25%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3749039"/>
            <a:ext cx="2286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8892A4"/>
                </a:solidFill>
              </a:rPr>
              <a:t>운영비 절감
야간 무인 공장 운영 기준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11880" y="1828800"/>
            <a:ext cx="2651760" cy="4389120"/>
          </a:xfrm>
          <a:prstGeom prst="rect">
            <a:avLst/>
          </a:prstGeom>
          <a:solidFill>
            <a:srgbClr val="141B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611880" y="1828800"/>
            <a:ext cx="2651760" cy="50292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794760" y="2103120"/>
            <a:ext cx="2286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B00"/>
                </a:solidFill>
              </a:rPr>
              <a:t>금융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794760" y="2560320"/>
            <a:ext cx="2286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600" b="1" i="0">
                <a:solidFill>
                  <a:srgbClr val="EEF0F5"/>
                </a:solidFill>
              </a:rPr>
              <a:t>20x+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794760" y="3749039"/>
            <a:ext cx="2286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8892A4"/>
                </a:solidFill>
              </a:rPr>
              <a:t>에이전트 병렬 감독
1명이 20개+ 에이전트 운영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92240" y="1828800"/>
            <a:ext cx="2651760" cy="4389120"/>
          </a:xfrm>
          <a:prstGeom prst="rect">
            <a:avLst/>
          </a:prstGeom>
          <a:solidFill>
            <a:srgbClr val="141B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492240" y="1828800"/>
            <a:ext cx="2651760" cy="50292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675120" y="2103120"/>
            <a:ext cx="2286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B00"/>
                </a:solidFill>
              </a:rPr>
              <a:t>유통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675120" y="2560320"/>
            <a:ext cx="2286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600" b="1" i="0">
                <a:solidFill>
                  <a:srgbClr val="EEF0F5"/>
                </a:solidFill>
              </a:rPr>
              <a:t>40%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675120" y="3749039"/>
            <a:ext cx="2286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8892A4"/>
                </a:solidFill>
              </a:rPr>
              <a:t>과잉재고 감소
수요 예측 기반 자동 발주</a:t>
            </a:r>
          </a:p>
        </p:txBody>
      </p:sp>
      <p:sp>
        <p:nvSpPr>
          <p:cNvPr id="20" name="Rectangle 19"/>
          <p:cNvSpPr/>
          <p:nvPr/>
        </p:nvSpPr>
        <p:spPr>
          <a:xfrm>
            <a:off x="9372600" y="1828800"/>
            <a:ext cx="2651760" cy="4389120"/>
          </a:xfrm>
          <a:prstGeom prst="rect">
            <a:avLst/>
          </a:prstGeom>
          <a:solidFill>
            <a:srgbClr val="141B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9372600" y="1828800"/>
            <a:ext cx="2651760" cy="50292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555480" y="2103120"/>
            <a:ext cx="2286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B00"/>
                </a:solidFill>
              </a:rPr>
              <a:t>전 산업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555480" y="2560320"/>
            <a:ext cx="2286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600" b="1" i="0">
                <a:solidFill>
                  <a:srgbClr val="EEF0F5"/>
                </a:solidFill>
              </a:rPr>
              <a:t>80%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555480" y="3749039"/>
            <a:ext cx="2286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8892A4"/>
                </a:solidFill>
              </a:rPr>
              <a:t>반복 업무 처리 시간 단축
발주·심사·리포트 자동화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315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FF6B00"/>
                </a:solidFill>
              </a:rPr>
              <a:t>GOVERNANCE &amp; SECURITY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685800"/>
            <a:ext cx="10058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111827"/>
                </a:solidFill>
              </a:rPr>
              <a:t>엔터프라이즈급 보안 거버넌스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371600"/>
            <a:ext cx="2011680" cy="36576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31520" y="1737360"/>
            <a:ext cx="3566160" cy="20116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60120" y="1938528"/>
            <a:ext cx="502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0">
                <a:solidFill>
                  <a:srgbClr val="111827"/>
                </a:solidFill>
              </a:rPr>
              <a:t>🔐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" y="2423160"/>
            <a:ext cx="31089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11827"/>
                </a:solidFill>
              </a:rPr>
              <a:t>통합 인증 및 권한 관리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60120" y="2834639"/>
            <a:ext cx="310896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B7280"/>
                </a:solidFill>
              </a:rPr>
              <a:t>SSO 연계, 역할 기반 접근 제어(RBAC)로
에이전트 사용 권한을 세밀하게 제어합니다.</a:t>
            </a:r>
          </a:p>
        </p:txBody>
      </p:sp>
      <p:sp>
        <p:nvSpPr>
          <p:cNvPr id="9" name="Rectangle 8"/>
          <p:cNvSpPr/>
          <p:nvPr/>
        </p:nvSpPr>
        <p:spPr>
          <a:xfrm>
            <a:off x="4526280" y="1737360"/>
            <a:ext cx="3566160" cy="20116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754880" y="1938528"/>
            <a:ext cx="502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0">
                <a:solidFill>
                  <a:srgbClr val="111827"/>
                </a:solidFill>
              </a:rPr>
              <a:t>📋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54880" y="2423160"/>
            <a:ext cx="31089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11827"/>
                </a:solidFill>
              </a:rPr>
              <a:t>사용자 액션 감사 로그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54880" y="2834639"/>
            <a:ext cx="310896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B7280"/>
                </a:solidFill>
              </a:rPr>
              <a:t>모든 에이전트 실행 내역과 데이터 접근 이력을
기록하여 규제 감사와 내부 통제를 지원합니다.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21040" y="1737360"/>
            <a:ext cx="3566160" cy="20116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549640" y="1938528"/>
            <a:ext cx="502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0">
                <a:solidFill>
                  <a:srgbClr val="111827"/>
                </a:solidFill>
              </a:rPr>
              <a:t>🏛️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549640" y="2423160"/>
            <a:ext cx="31089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11827"/>
                </a:solidFill>
              </a:rPr>
              <a:t>국가망·폐쇄망 운영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549640" y="2834639"/>
            <a:ext cx="310896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B7280"/>
                </a:solidFill>
              </a:rPr>
              <a:t>외부 인터넷 없이 완전 격리된 환경에서도
모든 AI 기능을 사용할 수 있습니다.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31520" y="3977639"/>
            <a:ext cx="3566160" cy="20116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60120" y="4178807"/>
            <a:ext cx="502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0">
                <a:solidFill>
                  <a:srgbClr val="111827"/>
                </a:solidFill>
              </a:rPr>
              <a:t>🔒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60120" y="4663440"/>
            <a:ext cx="31089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11827"/>
                </a:solidFill>
              </a:rPr>
              <a:t>개인·민감정보 통제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60120" y="5074920"/>
            <a:ext cx="310896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B7280"/>
                </a:solidFill>
              </a:rPr>
              <a:t>AI 처리 과정에서 개인정보와 민감정보를
자동 마스킹·익명화합니다. 개인정보보호법 준수.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526280" y="3977639"/>
            <a:ext cx="3566160" cy="20116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754880" y="4178807"/>
            <a:ext cx="502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0">
                <a:solidFill>
                  <a:srgbClr val="111827"/>
                </a:solidFill>
              </a:rPr>
              <a:t>🌐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754880" y="4663440"/>
            <a:ext cx="31089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11827"/>
                </a:solidFill>
              </a:rPr>
              <a:t>On-Prem~SaaS 풀라인업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754880" y="5074920"/>
            <a:ext cx="310896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B7280"/>
                </a:solidFill>
              </a:rPr>
              <a:t>완전 온프레미스부터 하이브리드, 클라우드까지
기업의 보안 정책에 맞는 배포 방식 선택.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8321040" y="3977639"/>
            <a:ext cx="3566160" cy="20116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549640" y="4178807"/>
            <a:ext cx="502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0">
                <a:solidFill>
                  <a:srgbClr val="111827"/>
                </a:solidFill>
              </a:rPr>
              <a:t>⚡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549640" y="4663440"/>
            <a:ext cx="31089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11827"/>
                </a:solidFill>
              </a:rPr>
              <a:t>LLM 상시 업그레이드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549640" y="5074920"/>
            <a:ext cx="310896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B7280"/>
                </a:solidFill>
              </a:rPr>
              <a:t>기업 데이터와 워크플로우를 유지하면서
최신 LLM으로 즉시 교체 가능합니다.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F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7315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FF6B00"/>
                </a:solidFill>
              </a:rPr>
              <a:t>ABOUT HANCOM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777240"/>
            <a:ext cx="731520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 i="0">
                <a:solidFill>
                  <a:srgbClr val="EEF0F5"/>
                </a:solidFill>
              </a:rPr>
              <a:t>36년의 기술이
Agentic AI를 만나다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2331720"/>
            <a:ext cx="1828800" cy="36576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2514600"/>
            <a:ext cx="105156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8892A4"/>
                </a:solidFill>
              </a:rPr>
              <a:t>한컴은 1989년 아래아한글 개발로 시작해 36년간 한국어 문서 처리 기술을 발전시켜 왔습니다.
이 원천기술이 Agentic AI의 핵심 경쟁력입니다.</a:t>
            </a:r>
          </a:p>
        </p:txBody>
      </p:sp>
      <p:sp>
        <p:nvSpPr>
          <p:cNvPr id="7" name="Rectangle 6"/>
          <p:cNvSpPr/>
          <p:nvPr/>
        </p:nvSpPr>
        <p:spPr>
          <a:xfrm>
            <a:off x="731520" y="3566160"/>
            <a:ext cx="3566160" cy="1005840"/>
          </a:xfrm>
          <a:prstGeom prst="rect">
            <a:avLst/>
          </a:prstGeom>
          <a:solidFill>
            <a:srgbClr val="141B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32688" y="3730752"/>
            <a:ext cx="3200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EEF0F5"/>
                </a:solidFill>
              </a:rPr>
              <a:t>한컴오피스 2024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32688" y="4133087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8892A4"/>
                </a:solidFill>
              </a:rPr>
              <a:t>36년 문서 원천기술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26280" y="3566160"/>
            <a:ext cx="3566160" cy="1005840"/>
          </a:xfrm>
          <a:prstGeom prst="rect">
            <a:avLst/>
          </a:prstGeom>
          <a:solidFill>
            <a:srgbClr val="141B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727448" y="3730752"/>
            <a:ext cx="3200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EEF0F5"/>
                </a:solidFill>
              </a:rPr>
              <a:t>한컴어시스턴트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27448" y="4133087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8892A4"/>
                </a:solidFill>
              </a:rPr>
              <a:t>AI 업무 보조 서비스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21040" y="3566160"/>
            <a:ext cx="3566160" cy="1005840"/>
          </a:xfrm>
          <a:prstGeom prst="rect">
            <a:avLst/>
          </a:prstGeom>
          <a:solidFill>
            <a:srgbClr val="141B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522208" y="3730752"/>
            <a:ext cx="3200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EEF0F5"/>
                </a:solidFill>
              </a:rPr>
              <a:t>한컴피디아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522208" y="4133087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8892A4"/>
                </a:solidFill>
              </a:rPr>
              <a:t>기업용 AI 지식베이스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31520" y="4754880"/>
            <a:ext cx="3566160" cy="1005840"/>
          </a:xfrm>
          <a:prstGeom prst="rect">
            <a:avLst/>
          </a:prstGeom>
          <a:solidFill>
            <a:srgbClr val="141B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32688" y="4919472"/>
            <a:ext cx="3200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EEF0F5"/>
                </a:solidFill>
              </a:rPr>
              <a:t>한컴 데이터로더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32688" y="5321808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8892A4"/>
                </a:solidFill>
              </a:rPr>
              <a:t>비정형 데이터 처리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526280" y="4754880"/>
            <a:ext cx="3566160" cy="1005840"/>
          </a:xfrm>
          <a:prstGeom prst="rect">
            <a:avLst/>
          </a:prstGeom>
          <a:solidFill>
            <a:srgbClr val="141B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727448" y="4919472"/>
            <a:ext cx="3200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EEF0F5"/>
                </a:solidFill>
              </a:rPr>
              <a:t>한컴 SDK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727448" y="5321808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8892A4"/>
                </a:solidFill>
              </a:rPr>
              <a:t>개발자 통합 도구</a:t>
            </a:r>
          </a:p>
        </p:txBody>
      </p:sp>
      <p:sp>
        <p:nvSpPr>
          <p:cNvPr id="22" name="Rectangle 21"/>
          <p:cNvSpPr/>
          <p:nvPr/>
        </p:nvSpPr>
        <p:spPr>
          <a:xfrm>
            <a:off x="8321040" y="4754880"/>
            <a:ext cx="3566160" cy="1005840"/>
          </a:xfrm>
          <a:prstGeom prst="rect">
            <a:avLst/>
          </a:prstGeom>
          <a:solidFill>
            <a:srgbClr val="141B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522208" y="4919472"/>
            <a:ext cx="3200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EEF0F5"/>
                </a:solidFill>
              </a:rPr>
              <a:t>한컴독스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522208" y="5321808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8892A4"/>
                </a:solidFill>
              </a:rPr>
              <a:t>웹 기반 협업 문서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520" y="6492240"/>
            <a:ext cx="10972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92A4"/>
                </a:solidFill>
              </a:rPr>
              <a:t>© 2026 한글과컴퓨터그룹   |   AI를 넘어 AX를 선도합니다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1B2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7315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FF6B00"/>
                </a:solidFill>
              </a:rPr>
              <a:t>CONTENTS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777240"/>
            <a:ext cx="10058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EEF0F5"/>
                </a:solidFill>
              </a:rPr>
              <a:t>목차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508760"/>
            <a:ext cx="1371600" cy="36576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31520" y="1737360"/>
            <a:ext cx="5394960" cy="1325880"/>
          </a:xfrm>
          <a:prstGeom prst="rect">
            <a:avLst/>
          </a:prstGeom>
          <a:solidFill>
            <a:srgbClr val="1E2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31520" y="1737360"/>
            <a:ext cx="5394960" cy="50292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01952"/>
            <a:ext cx="548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6B00"/>
                </a:solidFill>
              </a:rP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54480" y="1901952"/>
            <a:ext cx="43891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EEF0F5"/>
                </a:solidFill>
              </a:rPr>
              <a:t>기업 AI 도입의 현실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54480" y="2331720"/>
            <a:ext cx="4389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8892A4"/>
                </a:solidFill>
              </a:rPr>
              <a:t>Why Now — 한국 기업이 마주한 AI 전환의 장벽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0800" y="1737360"/>
            <a:ext cx="5394960" cy="1325880"/>
          </a:xfrm>
          <a:prstGeom prst="rect">
            <a:avLst/>
          </a:prstGeom>
          <a:solidFill>
            <a:srgbClr val="1E2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400800" y="1737360"/>
            <a:ext cx="5394960" cy="50292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583680" y="1901952"/>
            <a:ext cx="548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6B00"/>
                </a:solidFill>
              </a:rPr>
              <a:t>02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223760" y="1901952"/>
            <a:ext cx="43891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EEF0F5"/>
                </a:solidFill>
              </a:rPr>
              <a:t>한컴 Agentic OS란?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223760" y="2331720"/>
            <a:ext cx="4389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8892A4"/>
                </a:solidFill>
              </a:rPr>
              <a:t>What — 3대 핵심 역량: ODL·실행 엔진·주권 보안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31520" y="3246120"/>
            <a:ext cx="5394960" cy="1325880"/>
          </a:xfrm>
          <a:prstGeom prst="rect">
            <a:avLst/>
          </a:prstGeom>
          <a:solidFill>
            <a:srgbClr val="1E2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731520" y="3246120"/>
            <a:ext cx="5394960" cy="50292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14400" y="3410712"/>
            <a:ext cx="548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6B00"/>
                </a:solidFill>
              </a:rPr>
              <a:t>03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54480" y="3410712"/>
            <a:ext cx="43891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EEF0F5"/>
                </a:solidFill>
              </a:rPr>
              <a:t>모듈형 시스템 구성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54480" y="3840480"/>
            <a:ext cx="4389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8892A4"/>
                </a:solidFill>
              </a:rPr>
              <a:t>Architecture — LLM에서 커넥터까지 전 레이어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400800" y="3246120"/>
            <a:ext cx="5394960" cy="1325880"/>
          </a:xfrm>
          <a:prstGeom prst="rect">
            <a:avLst/>
          </a:prstGeom>
          <a:solidFill>
            <a:srgbClr val="1E2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400800" y="3246120"/>
            <a:ext cx="5394960" cy="50292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583680" y="3410712"/>
            <a:ext cx="548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6B00"/>
                </a:solidFill>
              </a:rPr>
              <a:t>04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223760" y="3410712"/>
            <a:ext cx="43891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EEF0F5"/>
                </a:solidFill>
              </a:rPr>
              <a:t>AI 워크플랫폼 3단계 제공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223760" y="3840480"/>
            <a:ext cx="4389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8892A4"/>
                </a:solidFill>
              </a:rPr>
              <a:t>How — 발굴·구축·운영 서비스 모델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31520" y="4754879"/>
            <a:ext cx="5394960" cy="1325880"/>
          </a:xfrm>
          <a:prstGeom prst="rect">
            <a:avLst/>
          </a:prstGeom>
          <a:solidFill>
            <a:srgbClr val="1E2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731520" y="4754879"/>
            <a:ext cx="5394960" cy="50292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914400" y="4919471"/>
            <a:ext cx="548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6B00"/>
                </a:solidFill>
              </a:rPr>
              <a:t>05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554480" y="4919471"/>
            <a:ext cx="43891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EEF0F5"/>
                </a:solidFill>
              </a:rPr>
              <a:t>산업별 적용 사례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554480" y="5349240"/>
            <a:ext cx="4389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8892A4"/>
                </a:solidFill>
              </a:rPr>
              <a:t>Use Cases — 제조·금융·유통 실증 사례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400800" y="4754879"/>
            <a:ext cx="5394960" cy="1325880"/>
          </a:xfrm>
          <a:prstGeom prst="rect">
            <a:avLst/>
          </a:prstGeom>
          <a:solidFill>
            <a:srgbClr val="1E2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6400800" y="4754879"/>
            <a:ext cx="5394960" cy="50292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6583680" y="4919471"/>
            <a:ext cx="548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6B00"/>
                </a:solidFill>
              </a:rPr>
              <a:t>06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223760" y="4919471"/>
            <a:ext cx="43891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EEF0F5"/>
                </a:solidFill>
              </a:rPr>
              <a:t>검증된 ROI &amp; 보안 거버넌스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223760" y="5349240"/>
            <a:ext cx="4389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8892A4"/>
                </a:solidFill>
              </a:rPr>
              <a:t>기대효과 수치 + 엔터프라이즈급 보안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315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FF6B00"/>
                </a:solidFill>
              </a:rPr>
              <a:t>WHY NOW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685800"/>
            <a:ext cx="10058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111827"/>
                </a:solidFill>
              </a:rPr>
              <a:t>기업 AI 도입의 현실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371600"/>
            <a:ext cx="1371600" cy="36576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31520" y="1554480"/>
            <a:ext cx="5120640" cy="49377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31520" y="1554480"/>
            <a:ext cx="5120640" cy="384048"/>
          </a:xfrm>
          <a:prstGeom prst="rect">
            <a:avLst/>
          </a:prstGeom>
          <a:solidFill>
            <a:srgbClr val="FEE2E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627632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DC2626"/>
                </a:solidFill>
              </a:rPr>
              <a:t>기업이 마주하는 현실  PAIN</a:t>
            </a:r>
          </a:p>
        </p:txBody>
      </p:sp>
      <p:sp>
        <p:nvSpPr>
          <p:cNvPr id="8" name="Oval 7"/>
          <p:cNvSpPr/>
          <p:nvPr/>
        </p:nvSpPr>
        <p:spPr>
          <a:xfrm>
            <a:off x="914400" y="2185415"/>
            <a:ext cx="82296" cy="82296"/>
          </a:xfrm>
          <a:prstGeom prst="ellipse">
            <a:avLst/>
          </a:prstGeom>
          <a:solidFill>
            <a:srgbClr val="DC26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78992" y="2103120"/>
            <a:ext cx="4498848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11827"/>
                </a:solidFill>
              </a:rPr>
              <a:t>기업 정보가 외부 AI 서버로 전송될 위험</a:t>
            </a:r>
          </a:p>
        </p:txBody>
      </p:sp>
      <p:sp>
        <p:nvSpPr>
          <p:cNvPr id="10" name="Oval 9"/>
          <p:cNvSpPr/>
          <p:nvPr/>
        </p:nvSpPr>
        <p:spPr>
          <a:xfrm>
            <a:off x="914400" y="2807208"/>
            <a:ext cx="82296" cy="82296"/>
          </a:xfrm>
          <a:prstGeom prst="ellipse">
            <a:avLst/>
          </a:prstGeom>
          <a:solidFill>
            <a:srgbClr val="DC26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78992" y="2724912"/>
            <a:ext cx="4498848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11827"/>
                </a:solidFill>
              </a:rPr>
              <a:t>빠른 기술 발전에 따른 지속적 비용 부담</a:t>
            </a:r>
          </a:p>
        </p:txBody>
      </p:sp>
      <p:sp>
        <p:nvSpPr>
          <p:cNvPr id="12" name="Oval 11"/>
          <p:cNvSpPr/>
          <p:nvPr/>
        </p:nvSpPr>
        <p:spPr>
          <a:xfrm>
            <a:off x="914400" y="3429000"/>
            <a:ext cx="82296" cy="82296"/>
          </a:xfrm>
          <a:prstGeom prst="ellipse">
            <a:avLst/>
          </a:prstGeom>
          <a:solidFill>
            <a:srgbClr val="DC26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78992" y="3346704"/>
            <a:ext cx="4498848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11827"/>
                </a:solidFill>
              </a:rPr>
              <a:t>기존 레거시 시스템과의 통합 어려움</a:t>
            </a:r>
          </a:p>
        </p:txBody>
      </p:sp>
      <p:sp>
        <p:nvSpPr>
          <p:cNvPr id="14" name="Oval 13"/>
          <p:cNvSpPr/>
          <p:nvPr/>
        </p:nvSpPr>
        <p:spPr>
          <a:xfrm>
            <a:off x="914400" y="4050791"/>
            <a:ext cx="82296" cy="82296"/>
          </a:xfrm>
          <a:prstGeom prst="ellipse">
            <a:avLst/>
          </a:prstGeom>
          <a:solidFill>
            <a:srgbClr val="DC26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78992" y="3968496"/>
            <a:ext cx="4498848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11827"/>
                </a:solidFill>
              </a:rPr>
              <a:t>폐쇄망·국가망에서 AI 활용 불가</a:t>
            </a:r>
          </a:p>
        </p:txBody>
      </p:sp>
      <p:sp>
        <p:nvSpPr>
          <p:cNvPr id="16" name="Oval 15"/>
          <p:cNvSpPr/>
          <p:nvPr/>
        </p:nvSpPr>
        <p:spPr>
          <a:xfrm>
            <a:off x="914400" y="4672583"/>
            <a:ext cx="82296" cy="82296"/>
          </a:xfrm>
          <a:prstGeom prst="ellipse">
            <a:avLst/>
          </a:prstGeom>
          <a:solidFill>
            <a:srgbClr val="DC26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78992" y="4590288"/>
            <a:ext cx="4498848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11827"/>
                </a:solidFill>
              </a:rPr>
              <a:t>방대한 비정형 문서 자산의 활용 한계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309360" y="1554480"/>
            <a:ext cx="5120640" cy="49377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309360" y="1554480"/>
            <a:ext cx="5120640" cy="384048"/>
          </a:xfrm>
          <a:prstGeom prst="rect">
            <a:avLst/>
          </a:prstGeom>
          <a:solidFill>
            <a:srgbClr val="FFED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92240" y="1627632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6B00"/>
                </a:solidFill>
              </a:rPr>
              <a:t>한컴이 제공하는 해법  NEED</a:t>
            </a:r>
          </a:p>
        </p:txBody>
      </p:sp>
      <p:sp>
        <p:nvSpPr>
          <p:cNvPr id="21" name="Oval 20"/>
          <p:cNvSpPr/>
          <p:nvPr/>
        </p:nvSpPr>
        <p:spPr>
          <a:xfrm>
            <a:off x="6492240" y="2185415"/>
            <a:ext cx="82296" cy="82296"/>
          </a:xfrm>
          <a:prstGeom prst="ellipse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656831" y="2103120"/>
            <a:ext cx="4498848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11827"/>
                </a:solidFill>
              </a:rPr>
              <a:t>온프레미스 배포로 완전한 데이터 주권 확보</a:t>
            </a:r>
          </a:p>
        </p:txBody>
      </p:sp>
      <p:sp>
        <p:nvSpPr>
          <p:cNvPr id="23" name="Oval 22"/>
          <p:cNvSpPr/>
          <p:nvPr/>
        </p:nvSpPr>
        <p:spPr>
          <a:xfrm>
            <a:off x="6492240" y="2807208"/>
            <a:ext cx="82296" cy="82296"/>
          </a:xfrm>
          <a:prstGeom prst="ellipse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656831" y="2724912"/>
            <a:ext cx="4498848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11827"/>
                </a:solidFill>
              </a:rPr>
              <a:t>LLM 상시 업그레이드로 최신 기술 자동 적용</a:t>
            </a:r>
          </a:p>
        </p:txBody>
      </p:sp>
      <p:sp>
        <p:nvSpPr>
          <p:cNvPr id="25" name="Oval 24"/>
          <p:cNvSpPr/>
          <p:nvPr/>
        </p:nvSpPr>
        <p:spPr>
          <a:xfrm>
            <a:off x="6492240" y="3429000"/>
            <a:ext cx="82296" cy="82296"/>
          </a:xfrm>
          <a:prstGeom prst="ellipse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656831" y="3346704"/>
            <a:ext cx="4498848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11827"/>
                </a:solidFill>
              </a:rPr>
              <a:t>표준 커넥터로 ERP·MES·그룹웨어 즉시 연동</a:t>
            </a:r>
          </a:p>
        </p:txBody>
      </p:sp>
      <p:sp>
        <p:nvSpPr>
          <p:cNvPr id="27" name="Oval 26"/>
          <p:cNvSpPr/>
          <p:nvPr/>
        </p:nvSpPr>
        <p:spPr>
          <a:xfrm>
            <a:off x="6492240" y="4050791"/>
            <a:ext cx="82296" cy="82296"/>
          </a:xfrm>
          <a:prstGeom prst="ellipse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656831" y="3968496"/>
            <a:ext cx="4498848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11827"/>
                </a:solidFill>
              </a:rPr>
              <a:t>공공·국방·금융 국가망 검증 완료</a:t>
            </a:r>
          </a:p>
        </p:txBody>
      </p:sp>
      <p:sp>
        <p:nvSpPr>
          <p:cNvPr id="29" name="Oval 28"/>
          <p:cNvSpPr/>
          <p:nvPr/>
        </p:nvSpPr>
        <p:spPr>
          <a:xfrm>
            <a:off x="6492240" y="4672583"/>
            <a:ext cx="82296" cy="82296"/>
          </a:xfrm>
          <a:prstGeom prst="ellipse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656831" y="4590288"/>
            <a:ext cx="4498848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11827"/>
                </a:solidFill>
              </a:rPr>
              <a:t>36년 문서 원천기술(ODL)로 문서 자산 완전 활용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F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315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FF6B00"/>
                </a:solidFill>
              </a:rPr>
              <a:t>AI EVOLUTION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685800"/>
            <a:ext cx="10058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EEF0F5"/>
                </a:solidFill>
              </a:rPr>
              <a:t>AI 진화의 3단계 — 우리는 지금 어디에?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371600"/>
            <a:ext cx="1828800" cy="36576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31520" y="1828800"/>
            <a:ext cx="3566160" cy="4389120"/>
          </a:xfrm>
          <a:prstGeom prst="rect">
            <a:avLst/>
          </a:prstGeom>
          <a:solidFill>
            <a:srgbClr val="141B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05840" y="210312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8892A4"/>
                </a:solidFill>
              </a:rPr>
              <a:t>Step 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5840" y="2651760"/>
            <a:ext cx="31089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EEF0F5"/>
                </a:solidFill>
              </a:rPr>
              <a:t>Human with
Assistant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5840" y="3520440"/>
            <a:ext cx="310896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892A4"/>
                </a:solidFill>
              </a:rPr>
              <a:t>AI가 개인 생산성을 보조.
검색·요약·초안 작성 단계.</a:t>
            </a:r>
          </a:p>
        </p:txBody>
      </p:sp>
      <p:sp>
        <p:nvSpPr>
          <p:cNvPr id="9" name="Rectangle 8"/>
          <p:cNvSpPr/>
          <p:nvPr/>
        </p:nvSpPr>
        <p:spPr>
          <a:xfrm>
            <a:off x="4526280" y="1828800"/>
            <a:ext cx="3566160" cy="4389120"/>
          </a:xfrm>
          <a:prstGeom prst="rect">
            <a:avLst/>
          </a:prstGeom>
          <a:solidFill>
            <a:srgbClr val="141B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800600" y="210312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8892A4"/>
                </a:solidFill>
              </a:rPr>
              <a:t>Step 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00600" y="2651760"/>
            <a:ext cx="31089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EEF0F5"/>
                </a:solidFill>
              </a:rPr>
              <a:t>Human–Agent
Teams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800600" y="3520440"/>
            <a:ext cx="310896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892A4"/>
                </a:solidFill>
              </a:rPr>
              <a:t>인간과 AI가 협업하며
복잡한 업무를 함께 처리.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21040" y="1828800"/>
            <a:ext cx="3566160" cy="4389120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595360" y="210312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</a:rPr>
              <a:t>Step 3
지금 여기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595360" y="2651760"/>
            <a:ext cx="31089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FFFF"/>
                </a:solidFill>
              </a:rPr>
              <a:t>Human-led,
Agent-operated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595360" y="3520440"/>
            <a:ext cx="310896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인간이 방향을 설정하고,
AI 에이전트가 전체 운영을 실행합니다.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595360" y="5029200"/>
            <a:ext cx="3017520" cy="3474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595360" y="5074920"/>
            <a:ext cx="3017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6B00"/>
                </a:solidFill>
              </a:rPr>
              <a:t>한컴 Agentic OS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315968" y="3794760"/>
            <a:ext cx="365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FF6B00"/>
                </a:solidFill>
              </a:rPr>
              <a:t>→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110728" y="3794760"/>
            <a:ext cx="365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FF6B00"/>
                </a:solidFill>
              </a:rPr>
              <a:t>→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1B2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315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FF6B00"/>
                </a:solidFill>
              </a:rPr>
              <a:t>WHAT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685800"/>
            <a:ext cx="10058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EEF0F5"/>
                </a:solidFill>
              </a:rPr>
              <a:t>한컴 Agentic OS — 3대 핵심 역량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371600"/>
            <a:ext cx="1828800" cy="36576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31520" y="1737360"/>
            <a:ext cx="3566160" cy="4572000"/>
          </a:xfrm>
          <a:prstGeom prst="rect">
            <a:avLst/>
          </a:prstGeom>
          <a:solidFill>
            <a:srgbClr val="1E2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31520" y="1737360"/>
            <a:ext cx="3566160" cy="50292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1965960"/>
            <a:ext cx="6400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0" i="0">
                <a:solidFill>
                  <a:srgbClr val="EEF0F5"/>
                </a:solidFill>
              </a:rPr>
              <a:t>📄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5840" y="2514600"/>
            <a:ext cx="31089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6B00"/>
                </a:solidFill>
              </a:rPr>
              <a:t>ODL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05840" y="2834640"/>
            <a:ext cx="31089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EEF0F5"/>
                </a:solidFill>
              </a:rPr>
              <a:t>비정형 데이터
원천기술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05840" y="3611880"/>
            <a:ext cx="310896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8892A4"/>
                </a:solidFill>
              </a:rPr>
              <a:t>한글·PDF·Excel 등 모든 문서를 AI가 이해할 수 있는 형태로 변환합니다. 36년간 축적된 문서 처리 기술이 기반입니다.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26280" y="1737360"/>
            <a:ext cx="3566160" cy="4572000"/>
          </a:xfrm>
          <a:prstGeom prst="rect">
            <a:avLst/>
          </a:prstGeom>
          <a:solidFill>
            <a:srgbClr val="1E2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526280" y="1737360"/>
            <a:ext cx="3566160" cy="50292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800600" y="1965960"/>
            <a:ext cx="6400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0" i="0">
                <a:solidFill>
                  <a:srgbClr val="EEF0F5"/>
                </a:solidFill>
              </a:rPr>
              <a:t>⚙️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00600" y="2514600"/>
            <a:ext cx="31089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6B00"/>
                </a:solidFill>
              </a:rPr>
              <a:t>Execution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800600" y="2834640"/>
            <a:ext cx="31089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EEF0F5"/>
                </a:solidFill>
              </a:rPr>
              <a:t>도구·시스템
통합 엔진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800600" y="3611880"/>
            <a:ext cx="310896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8892A4"/>
                </a:solidFill>
              </a:rPr>
              <a:t>MCP·A2A·ACP 프로토콜로 ERP, MES, 그룹웨어, Slack, Jira 등 기존 시스템에 즉시 연동됩니다.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321040" y="1737360"/>
            <a:ext cx="3566160" cy="4572000"/>
          </a:xfrm>
          <a:prstGeom prst="rect">
            <a:avLst/>
          </a:prstGeom>
          <a:solidFill>
            <a:srgbClr val="1E2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321040" y="1737360"/>
            <a:ext cx="3566160" cy="50292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595360" y="1965960"/>
            <a:ext cx="6400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0" i="0">
                <a:solidFill>
                  <a:srgbClr val="EEF0F5"/>
                </a:solidFill>
              </a:rPr>
              <a:t>🛡️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595360" y="2514600"/>
            <a:ext cx="31089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6B00"/>
                </a:solidFill>
              </a:rPr>
              <a:t>Sovereignty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595360" y="2834640"/>
            <a:ext cx="31089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EEF0F5"/>
                </a:solidFill>
              </a:rPr>
              <a:t>국가망 검증
주권 보안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595360" y="3611880"/>
            <a:ext cx="310896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8892A4"/>
                </a:solidFill>
              </a:rPr>
              <a:t>공공·금융·국방 국가망에서 검증된 온프레미스 배포. 데이터가 외부로 나가지 않습니다. On-Prem~SaaS 풀라인업.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315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FF6B00"/>
                </a:solidFill>
              </a:rPr>
              <a:t>SYSTEM ARCHITECTURE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685800"/>
            <a:ext cx="10058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111827"/>
                </a:solidFill>
              </a:rPr>
              <a:t>모듈형 시스템 구성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371600"/>
            <a:ext cx="1645920" cy="36576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31520" y="1645920"/>
            <a:ext cx="146304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77240" y="1810512"/>
            <a:ext cx="1371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11827"/>
                </a:solidFill>
              </a:rPr>
              <a:t>LLM Layer</a:t>
            </a:r>
          </a:p>
        </p:txBody>
      </p:sp>
      <p:sp>
        <p:nvSpPr>
          <p:cNvPr id="7" name="Rectangle 6"/>
          <p:cNvSpPr/>
          <p:nvPr/>
        </p:nvSpPr>
        <p:spPr>
          <a:xfrm>
            <a:off x="2331720" y="1810512"/>
            <a:ext cx="1600200" cy="347472"/>
          </a:xfrm>
          <a:prstGeom prst="rect">
            <a:avLst/>
          </a:prstGeom>
          <a:solidFill>
            <a:srgbClr val="FFEDE0"/>
          </a:solidFill>
          <a:ln w="6350">
            <a:solidFill>
              <a:srgbClr val="D1D5D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2404872" y="1874519"/>
            <a:ext cx="1508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6B00"/>
                </a:solidFill>
              </a:rPr>
              <a:t>Claude 3.x</a:t>
            </a:r>
          </a:p>
        </p:txBody>
      </p:sp>
      <p:sp>
        <p:nvSpPr>
          <p:cNvPr id="9" name="Rectangle 8"/>
          <p:cNvSpPr/>
          <p:nvPr/>
        </p:nvSpPr>
        <p:spPr>
          <a:xfrm>
            <a:off x="4096511" y="1810512"/>
            <a:ext cx="1088136" cy="347472"/>
          </a:xfrm>
          <a:prstGeom prst="rect">
            <a:avLst/>
          </a:prstGeom>
          <a:solidFill>
            <a:srgbClr val="FFEDE0"/>
          </a:solidFill>
          <a:ln w="6350">
            <a:solidFill>
              <a:srgbClr val="D1D5D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169663" y="1874519"/>
            <a:ext cx="996695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6B00"/>
                </a:solidFill>
              </a:rPr>
              <a:t>GPT-4o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349240" y="1810512"/>
            <a:ext cx="1088136" cy="347472"/>
          </a:xfrm>
          <a:prstGeom prst="rect">
            <a:avLst/>
          </a:prstGeom>
          <a:solidFill>
            <a:srgbClr val="FFEDE0"/>
          </a:solidFill>
          <a:ln w="6350">
            <a:solidFill>
              <a:srgbClr val="D1D5D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422392" y="1874519"/>
            <a:ext cx="996695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6B00"/>
                </a:solidFill>
              </a:rPr>
              <a:t>Gemini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601968" y="1810512"/>
            <a:ext cx="1472184" cy="347472"/>
          </a:xfrm>
          <a:prstGeom prst="rect">
            <a:avLst/>
          </a:prstGeom>
          <a:solidFill>
            <a:srgbClr val="FFEDE0"/>
          </a:solidFill>
          <a:ln w="6350">
            <a:solidFill>
              <a:srgbClr val="D1D5D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675120" y="1874519"/>
            <a:ext cx="1380744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6B00"/>
                </a:solidFill>
              </a:rPr>
              <a:t>온프레미스 LLM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238744" y="1810512"/>
            <a:ext cx="1344168" cy="347472"/>
          </a:xfrm>
          <a:prstGeom prst="rect">
            <a:avLst/>
          </a:prstGeom>
          <a:solidFill>
            <a:srgbClr val="FFEDE0"/>
          </a:solidFill>
          <a:ln w="6350">
            <a:solidFill>
              <a:srgbClr val="D1D5D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311896" y="1874519"/>
            <a:ext cx="1252728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6B00"/>
                </a:solidFill>
              </a:rPr>
              <a:t>커스텀 파인튜닝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31520" y="2606040"/>
            <a:ext cx="146304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" y="2770632"/>
            <a:ext cx="1371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11827"/>
                </a:solidFill>
              </a:rPr>
              <a:t>Agent Layer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331720" y="2770632"/>
            <a:ext cx="2240280" cy="347472"/>
          </a:xfrm>
          <a:prstGeom prst="rect">
            <a:avLst/>
          </a:prstGeom>
          <a:solidFill>
            <a:srgbClr val="F3F4F6"/>
          </a:solidFill>
          <a:ln w="6350">
            <a:solidFill>
              <a:srgbClr val="D1D5D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404872" y="2834640"/>
            <a:ext cx="21488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11827"/>
                </a:solidFill>
              </a:rPr>
              <a:t>AI Orchestrator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736592" y="2770632"/>
            <a:ext cx="1344168" cy="347472"/>
          </a:xfrm>
          <a:prstGeom prst="rect">
            <a:avLst/>
          </a:prstGeom>
          <a:solidFill>
            <a:srgbClr val="F3F4F6"/>
          </a:solidFill>
          <a:ln w="6350">
            <a:solidFill>
              <a:srgbClr val="D1D5D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809744" y="2834640"/>
            <a:ext cx="1252728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11827"/>
                </a:solidFill>
              </a:rPr>
              <a:t>워크플로우 엔진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245352" y="2770632"/>
            <a:ext cx="1600200" cy="347472"/>
          </a:xfrm>
          <a:prstGeom prst="rect">
            <a:avLst/>
          </a:prstGeom>
          <a:solidFill>
            <a:srgbClr val="F3F4F6"/>
          </a:solidFill>
          <a:ln w="6350">
            <a:solidFill>
              <a:srgbClr val="D1D5D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318504" y="2834640"/>
            <a:ext cx="1508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11827"/>
                </a:solidFill>
              </a:rPr>
              <a:t>멀티에이전트 A2A</a:t>
            </a:r>
          </a:p>
        </p:txBody>
      </p:sp>
      <p:sp>
        <p:nvSpPr>
          <p:cNvPr id="25" name="Rectangle 24"/>
          <p:cNvSpPr/>
          <p:nvPr/>
        </p:nvSpPr>
        <p:spPr>
          <a:xfrm>
            <a:off x="8010144" y="2770632"/>
            <a:ext cx="1088136" cy="347472"/>
          </a:xfrm>
          <a:prstGeom prst="rect">
            <a:avLst/>
          </a:prstGeom>
          <a:solidFill>
            <a:srgbClr val="F3F4F6"/>
          </a:solidFill>
          <a:ln w="6350">
            <a:solidFill>
              <a:srgbClr val="D1D5D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083296" y="2834640"/>
            <a:ext cx="996695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11827"/>
                </a:solidFill>
              </a:rPr>
              <a:t>MCP 서버</a:t>
            </a:r>
          </a:p>
        </p:txBody>
      </p:sp>
      <p:sp>
        <p:nvSpPr>
          <p:cNvPr id="27" name="Rectangle 26"/>
          <p:cNvSpPr/>
          <p:nvPr/>
        </p:nvSpPr>
        <p:spPr>
          <a:xfrm>
            <a:off x="731520" y="3566160"/>
            <a:ext cx="146304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777240" y="3730752"/>
            <a:ext cx="1371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11827"/>
                </a:solidFill>
              </a:rPr>
              <a:t>Data Layer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331720" y="3730752"/>
            <a:ext cx="960120" cy="347472"/>
          </a:xfrm>
          <a:prstGeom prst="rect">
            <a:avLst/>
          </a:prstGeom>
          <a:solidFill>
            <a:srgbClr val="F3F4F6"/>
          </a:solidFill>
          <a:ln w="6350">
            <a:solidFill>
              <a:srgbClr val="D1D5D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2404872" y="3794760"/>
            <a:ext cx="8686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11827"/>
                </a:solidFill>
              </a:rPr>
              <a:t>벡터 DB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456432" y="3730752"/>
            <a:ext cx="1088136" cy="347472"/>
          </a:xfrm>
          <a:prstGeom prst="rect">
            <a:avLst/>
          </a:prstGeom>
          <a:solidFill>
            <a:srgbClr val="F3F4F6"/>
          </a:solidFill>
          <a:ln w="6350">
            <a:solidFill>
              <a:srgbClr val="D1D5D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3529584" y="3794760"/>
            <a:ext cx="996695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11827"/>
                </a:solidFill>
              </a:rPr>
              <a:t>그래프 DB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709159" y="3730752"/>
            <a:ext cx="1088136" cy="347472"/>
          </a:xfrm>
          <a:prstGeom prst="rect">
            <a:avLst/>
          </a:prstGeom>
          <a:solidFill>
            <a:srgbClr val="F3F4F6"/>
          </a:solidFill>
          <a:ln w="6350">
            <a:solidFill>
              <a:srgbClr val="D1D5D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4782312" y="3794760"/>
            <a:ext cx="996695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11827"/>
                </a:solidFill>
              </a:rPr>
              <a:t>문서 저장소</a:t>
            </a:r>
          </a:p>
        </p:txBody>
      </p:sp>
      <p:sp>
        <p:nvSpPr>
          <p:cNvPr id="35" name="Rectangle 34"/>
          <p:cNvSpPr/>
          <p:nvPr/>
        </p:nvSpPr>
        <p:spPr>
          <a:xfrm>
            <a:off x="5961888" y="3730752"/>
            <a:ext cx="1472184" cy="347472"/>
          </a:xfrm>
          <a:prstGeom prst="rect">
            <a:avLst/>
          </a:prstGeom>
          <a:solidFill>
            <a:srgbClr val="F3F4F6"/>
          </a:solidFill>
          <a:ln w="6350">
            <a:solidFill>
              <a:srgbClr val="D1D5D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035040" y="3794760"/>
            <a:ext cx="1380744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11827"/>
                </a:solidFill>
              </a:rPr>
              <a:t>ODL 처리 엔진</a:t>
            </a:r>
          </a:p>
        </p:txBody>
      </p:sp>
      <p:sp>
        <p:nvSpPr>
          <p:cNvPr id="37" name="Rectangle 36"/>
          <p:cNvSpPr/>
          <p:nvPr/>
        </p:nvSpPr>
        <p:spPr>
          <a:xfrm>
            <a:off x="731520" y="4526280"/>
            <a:ext cx="146304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777240" y="4690872"/>
            <a:ext cx="1371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11827"/>
                </a:solidFill>
              </a:rPr>
              <a:t>Connector</a:t>
            </a:r>
          </a:p>
        </p:txBody>
      </p:sp>
      <p:sp>
        <p:nvSpPr>
          <p:cNvPr id="39" name="Rectangle 38"/>
          <p:cNvSpPr/>
          <p:nvPr/>
        </p:nvSpPr>
        <p:spPr>
          <a:xfrm>
            <a:off x="2331720" y="4690872"/>
            <a:ext cx="1472184" cy="347472"/>
          </a:xfrm>
          <a:prstGeom prst="rect">
            <a:avLst/>
          </a:prstGeom>
          <a:solidFill>
            <a:srgbClr val="F3F4F6"/>
          </a:solidFill>
          <a:ln w="6350">
            <a:solidFill>
              <a:srgbClr val="D1D5D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2404872" y="4754880"/>
            <a:ext cx="1380744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11827"/>
                </a:solidFill>
              </a:rPr>
              <a:t>ERP / MES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968496" y="4690872"/>
            <a:ext cx="832104" cy="347472"/>
          </a:xfrm>
          <a:prstGeom prst="rect">
            <a:avLst/>
          </a:prstGeom>
          <a:solidFill>
            <a:srgbClr val="F3F4F6"/>
          </a:solidFill>
          <a:ln w="6350">
            <a:solidFill>
              <a:srgbClr val="D1D5D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4041648" y="4754880"/>
            <a:ext cx="740664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11827"/>
                </a:solidFill>
              </a:rPr>
              <a:t>그룹웨어</a:t>
            </a:r>
          </a:p>
        </p:txBody>
      </p:sp>
      <p:sp>
        <p:nvSpPr>
          <p:cNvPr id="43" name="Rectangle 42"/>
          <p:cNvSpPr/>
          <p:nvPr/>
        </p:nvSpPr>
        <p:spPr>
          <a:xfrm>
            <a:off x="4965192" y="4690872"/>
            <a:ext cx="1984248" cy="347472"/>
          </a:xfrm>
          <a:prstGeom prst="rect">
            <a:avLst/>
          </a:prstGeom>
          <a:solidFill>
            <a:srgbClr val="F3F4F6"/>
          </a:solidFill>
          <a:ln w="6350">
            <a:solidFill>
              <a:srgbClr val="D1D5D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5038344" y="4754880"/>
            <a:ext cx="1892808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11827"/>
                </a:solidFill>
              </a:rPr>
              <a:t>Slack / Teams</a:t>
            </a:r>
          </a:p>
        </p:txBody>
      </p:sp>
      <p:sp>
        <p:nvSpPr>
          <p:cNvPr id="45" name="Rectangle 44"/>
          <p:cNvSpPr/>
          <p:nvPr/>
        </p:nvSpPr>
        <p:spPr>
          <a:xfrm>
            <a:off x="7114032" y="4690872"/>
            <a:ext cx="1984248" cy="347472"/>
          </a:xfrm>
          <a:prstGeom prst="rect">
            <a:avLst/>
          </a:prstGeom>
          <a:solidFill>
            <a:srgbClr val="F3F4F6"/>
          </a:solidFill>
          <a:ln w="6350">
            <a:solidFill>
              <a:srgbClr val="D1D5D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7187184" y="4754880"/>
            <a:ext cx="1892808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11827"/>
                </a:solidFill>
              </a:rPr>
              <a:t>EDI / 레거시 API</a:t>
            </a:r>
          </a:p>
        </p:txBody>
      </p:sp>
      <p:sp>
        <p:nvSpPr>
          <p:cNvPr id="47" name="Rectangle 46"/>
          <p:cNvSpPr/>
          <p:nvPr/>
        </p:nvSpPr>
        <p:spPr>
          <a:xfrm>
            <a:off x="731520" y="5486400"/>
            <a:ext cx="146304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777240" y="5650992"/>
            <a:ext cx="1371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11827"/>
                </a:solidFill>
              </a:rPr>
              <a:t>Security</a:t>
            </a:r>
          </a:p>
        </p:txBody>
      </p:sp>
      <p:sp>
        <p:nvSpPr>
          <p:cNvPr id="49" name="Rectangle 48"/>
          <p:cNvSpPr/>
          <p:nvPr/>
        </p:nvSpPr>
        <p:spPr>
          <a:xfrm>
            <a:off x="2331720" y="5650992"/>
            <a:ext cx="1728216" cy="347472"/>
          </a:xfrm>
          <a:prstGeom prst="rect">
            <a:avLst/>
          </a:prstGeom>
          <a:solidFill>
            <a:srgbClr val="ECFFF5"/>
          </a:solidFill>
          <a:ln w="6350">
            <a:solidFill>
              <a:srgbClr val="D1D5D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2404872" y="5715000"/>
            <a:ext cx="1636776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059669"/>
                </a:solidFill>
              </a:rPr>
              <a:t>통합 인증 (SSO)</a:t>
            </a:r>
          </a:p>
        </p:txBody>
      </p:sp>
      <p:sp>
        <p:nvSpPr>
          <p:cNvPr id="51" name="Rectangle 50"/>
          <p:cNvSpPr/>
          <p:nvPr/>
        </p:nvSpPr>
        <p:spPr>
          <a:xfrm>
            <a:off x="4224528" y="5650992"/>
            <a:ext cx="1344168" cy="347472"/>
          </a:xfrm>
          <a:prstGeom prst="rect">
            <a:avLst/>
          </a:prstGeom>
          <a:solidFill>
            <a:srgbClr val="ECFFF5"/>
          </a:solidFill>
          <a:ln w="6350">
            <a:solidFill>
              <a:srgbClr val="D1D5D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4297680" y="5715000"/>
            <a:ext cx="1252728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059669"/>
                </a:solidFill>
              </a:rPr>
              <a:t>세분화 접근제어</a:t>
            </a:r>
          </a:p>
        </p:txBody>
      </p:sp>
      <p:sp>
        <p:nvSpPr>
          <p:cNvPr id="53" name="Rectangle 52"/>
          <p:cNvSpPr/>
          <p:nvPr/>
        </p:nvSpPr>
        <p:spPr>
          <a:xfrm>
            <a:off x="5733288" y="5650992"/>
            <a:ext cx="960120" cy="347472"/>
          </a:xfrm>
          <a:prstGeom prst="rect">
            <a:avLst/>
          </a:prstGeom>
          <a:solidFill>
            <a:srgbClr val="ECFFF5"/>
          </a:solidFill>
          <a:ln w="6350">
            <a:solidFill>
              <a:srgbClr val="D1D5D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5806440" y="5715000"/>
            <a:ext cx="8686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059669"/>
                </a:solidFill>
              </a:rPr>
              <a:t>감사 로그</a:t>
            </a:r>
          </a:p>
        </p:txBody>
      </p:sp>
      <p:sp>
        <p:nvSpPr>
          <p:cNvPr id="55" name="Rectangle 54"/>
          <p:cNvSpPr/>
          <p:nvPr/>
        </p:nvSpPr>
        <p:spPr>
          <a:xfrm>
            <a:off x="6858000" y="5650992"/>
            <a:ext cx="1216152" cy="347472"/>
          </a:xfrm>
          <a:prstGeom prst="rect">
            <a:avLst/>
          </a:prstGeom>
          <a:solidFill>
            <a:srgbClr val="ECFFF5"/>
          </a:solidFill>
          <a:ln w="6350">
            <a:solidFill>
              <a:srgbClr val="D1D5D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6931152" y="5715000"/>
            <a:ext cx="112471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059669"/>
                </a:solidFill>
              </a:rPr>
              <a:t>개인정보 통제</a:t>
            </a:r>
          </a:p>
        </p:txBody>
      </p:sp>
      <p:sp>
        <p:nvSpPr>
          <p:cNvPr id="57" name="Rectangle 56"/>
          <p:cNvSpPr/>
          <p:nvPr/>
        </p:nvSpPr>
        <p:spPr>
          <a:xfrm>
            <a:off x="8238744" y="5650992"/>
            <a:ext cx="1088136" cy="347472"/>
          </a:xfrm>
          <a:prstGeom prst="rect">
            <a:avLst/>
          </a:prstGeom>
          <a:solidFill>
            <a:srgbClr val="ECFFF5"/>
          </a:solidFill>
          <a:ln w="6350">
            <a:solidFill>
              <a:srgbClr val="D1D5D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8311896" y="5715000"/>
            <a:ext cx="996695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059669"/>
                </a:solidFill>
              </a:rPr>
              <a:t>국가망 격리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F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315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FF6B00"/>
                </a:solidFill>
              </a:rPr>
              <a:t>HOW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685800"/>
            <a:ext cx="10058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EEF0F5"/>
                </a:solidFill>
              </a:rPr>
              <a:t>AI 워크플랫폼 3단계 제공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371600"/>
            <a:ext cx="1828800" cy="36576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31520" y="1737360"/>
            <a:ext cx="3566160" cy="4572000"/>
          </a:xfrm>
          <a:prstGeom prst="rect">
            <a:avLst/>
          </a:prstGeom>
          <a:solidFill>
            <a:srgbClr val="141B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05840" y="1920240"/>
            <a:ext cx="31089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200" b="1" i="0">
                <a:solidFill>
                  <a:srgbClr val="281A0B"/>
                </a:solidFill>
              </a:rPr>
              <a:t>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5840" y="2743200"/>
            <a:ext cx="31089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EEF0F5"/>
                </a:solidFill>
              </a:rPr>
              <a:t>AI Orchestrator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5840" y="3337560"/>
            <a:ext cx="310896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8892A4"/>
                </a:solidFill>
              </a:rPr>
              <a:t>현재 업무 프로세스를 분석하고, AI 적용 가능 영역을 발굴합니다. 효과성 검증까지 포함된 실행 계획을 제시합니다.</a:t>
            </a:r>
          </a:p>
        </p:txBody>
      </p:sp>
      <p:sp>
        <p:nvSpPr>
          <p:cNvPr id="9" name="Rectangle 8"/>
          <p:cNvSpPr/>
          <p:nvPr/>
        </p:nvSpPr>
        <p:spPr>
          <a:xfrm>
            <a:off x="1005840" y="4937760"/>
            <a:ext cx="1280160" cy="292608"/>
          </a:xfrm>
          <a:prstGeom prst="rect">
            <a:avLst/>
          </a:prstGeom>
          <a:solidFill>
            <a:srgbClr val="281A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60704" y="4992624"/>
            <a:ext cx="1188719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6B00"/>
                </a:solidFill>
              </a:rPr>
              <a:t>프로세스 분석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05840" y="5303520"/>
            <a:ext cx="1828800" cy="292608"/>
          </a:xfrm>
          <a:prstGeom prst="rect">
            <a:avLst/>
          </a:prstGeom>
          <a:solidFill>
            <a:srgbClr val="281A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60704" y="5358384"/>
            <a:ext cx="17373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6B00"/>
                </a:solidFill>
              </a:rPr>
              <a:t>Use Case 발굴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05840" y="5669280"/>
            <a:ext cx="1828800" cy="292608"/>
          </a:xfrm>
          <a:prstGeom prst="rect">
            <a:avLst/>
          </a:prstGeom>
          <a:solidFill>
            <a:srgbClr val="281A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060704" y="5724144"/>
            <a:ext cx="17373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6B00"/>
                </a:solidFill>
              </a:rPr>
              <a:t>Action Plan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26280" y="1737360"/>
            <a:ext cx="3566160" cy="4572000"/>
          </a:xfrm>
          <a:prstGeom prst="rect">
            <a:avLst/>
          </a:prstGeom>
          <a:solidFill>
            <a:srgbClr val="141B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800600" y="1920240"/>
            <a:ext cx="31089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200" b="1" i="0">
                <a:solidFill>
                  <a:srgbClr val="281A0B"/>
                </a:solidFill>
              </a:rPr>
              <a:t>02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800600" y="2743200"/>
            <a:ext cx="31089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EEF0F5"/>
                </a:solidFill>
              </a:rPr>
              <a:t>맞춤형 OS 구축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800600" y="3337560"/>
            <a:ext cx="310896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8892A4"/>
                </a:solidFill>
              </a:rPr>
              <a:t>On-Prem 또는 SaaS 방식으로, 기업 환경에 최적화된 Agentic OS를 구축합니다. 빅테크 LLM과 폐쇄망 보안을 동시에.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800600" y="4937760"/>
            <a:ext cx="2240280" cy="292608"/>
          </a:xfrm>
          <a:prstGeom prst="rect">
            <a:avLst/>
          </a:prstGeom>
          <a:solidFill>
            <a:srgbClr val="281A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855464" y="4992624"/>
            <a:ext cx="21488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6B00"/>
                </a:solidFill>
              </a:rPr>
              <a:t>On-Prem / SaaS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800600" y="5303520"/>
            <a:ext cx="1143000" cy="292608"/>
          </a:xfrm>
          <a:prstGeom prst="rect">
            <a:avLst/>
          </a:prstGeom>
          <a:solidFill>
            <a:srgbClr val="281A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855464" y="5358384"/>
            <a:ext cx="10515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6B00"/>
                </a:solidFill>
              </a:rPr>
              <a:t>LLM 선택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800600" y="5669280"/>
            <a:ext cx="1143000" cy="292608"/>
          </a:xfrm>
          <a:prstGeom prst="rect">
            <a:avLst/>
          </a:prstGeom>
          <a:solidFill>
            <a:srgbClr val="281A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855464" y="5724144"/>
            <a:ext cx="10515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6B00"/>
                </a:solidFill>
              </a:rPr>
              <a:t>커넥터 구성</a:t>
            </a:r>
          </a:p>
        </p:txBody>
      </p:sp>
      <p:sp>
        <p:nvSpPr>
          <p:cNvPr id="25" name="Rectangle 24"/>
          <p:cNvSpPr/>
          <p:nvPr/>
        </p:nvSpPr>
        <p:spPr>
          <a:xfrm>
            <a:off x="8321040" y="1737360"/>
            <a:ext cx="3566160" cy="4572000"/>
          </a:xfrm>
          <a:prstGeom prst="rect">
            <a:avLst/>
          </a:prstGeom>
          <a:solidFill>
            <a:srgbClr val="141B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595360" y="1920240"/>
            <a:ext cx="31089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200" b="1" i="0">
                <a:solidFill>
                  <a:srgbClr val="281A0B"/>
                </a:solidFill>
              </a:rPr>
              <a:t>03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595360" y="2743200"/>
            <a:ext cx="31089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EEF0F5"/>
                </a:solidFill>
              </a:rPr>
              <a:t>운영 최적화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595360" y="3337560"/>
            <a:ext cx="310896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8892A4"/>
                </a:solidFill>
              </a:rPr>
              <a:t>AI Agent DevOps와 LLMOps로 지속적인 성능 최적화와 ROI 극대화를 실현합니다.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595360" y="4937760"/>
            <a:ext cx="1965960" cy="292608"/>
          </a:xfrm>
          <a:prstGeom prst="rect">
            <a:avLst/>
          </a:prstGeom>
          <a:solidFill>
            <a:srgbClr val="281A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650224" y="4992624"/>
            <a:ext cx="1874519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6B00"/>
                </a:solidFill>
              </a:rPr>
              <a:t>Agent DevOps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8595360" y="5303520"/>
            <a:ext cx="1143000" cy="292608"/>
          </a:xfrm>
          <a:prstGeom prst="rect">
            <a:avLst/>
          </a:prstGeom>
          <a:solidFill>
            <a:srgbClr val="281A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650224" y="5358384"/>
            <a:ext cx="10515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6B00"/>
                </a:solidFill>
              </a:rPr>
              <a:t>LLMOps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8595360" y="5669280"/>
            <a:ext cx="1280160" cy="292608"/>
          </a:xfrm>
          <a:prstGeom prst="rect">
            <a:avLst/>
          </a:prstGeom>
          <a:solidFill>
            <a:srgbClr val="281A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8650224" y="5724144"/>
            <a:ext cx="1188719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6B00"/>
                </a:solidFill>
              </a:rPr>
              <a:t>ROI 극대화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315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FF6B00"/>
                </a:solidFill>
              </a:rPr>
              <a:t>INDUSTRY USE CASE  01 / 03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685800"/>
            <a:ext cx="10058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111827"/>
                </a:solidFill>
              </a:rPr>
              <a:t>🏭  제조 — 공장 운영 오케스트레이션 Agent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325880"/>
            <a:ext cx="1828800" cy="36576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31520" y="1554480"/>
            <a:ext cx="10698480" cy="594360"/>
          </a:xfrm>
          <a:prstGeom prst="rect">
            <a:avLst/>
          </a:prstGeom>
          <a:solidFill>
            <a:srgbClr val="FFED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1645920"/>
            <a:ext cx="103327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11827"/>
                </a:solidFill>
              </a:rPr>
              <a:t>상황: 자동차 부품 공장 야간 무인 운영 — 기존 방식으로는 이상 감지가 늦고, 조치가 불가능했습니다.</a:t>
            </a:r>
          </a:p>
        </p:txBody>
      </p:sp>
      <p:sp>
        <p:nvSpPr>
          <p:cNvPr id="7" name="Rectangle 6"/>
          <p:cNvSpPr/>
          <p:nvPr/>
        </p:nvSpPr>
        <p:spPr>
          <a:xfrm>
            <a:off x="731520" y="2359151"/>
            <a:ext cx="228600" cy="228600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40664" y="2350008"/>
            <a:ext cx="21031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42416" y="2331720"/>
            <a:ext cx="5907024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11827"/>
                </a:solidFill>
              </a:rPr>
              <a:t>MES에서 가동률 하락 감지</a:t>
            </a:r>
          </a:p>
        </p:txBody>
      </p:sp>
      <p:sp>
        <p:nvSpPr>
          <p:cNvPr id="10" name="Rectangle 9"/>
          <p:cNvSpPr/>
          <p:nvPr/>
        </p:nvSpPr>
        <p:spPr>
          <a:xfrm>
            <a:off x="731520" y="2871215"/>
            <a:ext cx="228600" cy="228600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40664" y="2862072"/>
            <a:ext cx="21031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42416" y="2843784"/>
            <a:ext cx="5907024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11827"/>
                </a:solidFill>
              </a:rPr>
              <a:t>센서·CCTV 데이터로 원인 자동 추론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31520" y="3383279"/>
            <a:ext cx="228600" cy="228600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40664" y="3374136"/>
            <a:ext cx="21031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</a:rP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42416" y="3355848"/>
            <a:ext cx="5907024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11827"/>
                </a:solidFill>
              </a:rPr>
              <a:t>고장 예측 정확도 87% 달성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31520" y="3895344"/>
            <a:ext cx="228600" cy="228600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40664" y="3886200"/>
            <a:ext cx="21031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</a:rPr>
              <a:t>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42416" y="3867912"/>
            <a:ext cx="5907024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11827"/>
                </a:solidFill>
              </a:rPr>
              <a:t>Slack·Jira에 자동 티켓 생성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31520" y="4407408"/>
            <a:ext cx="228600" cy="228600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40664" y="4398264"/>
            <a:ext cx="21031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</a:rPr>
              <a:t>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42416" y="4379976"/>
            <a:ext cx="5907024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11827"/>
                </a:solidFill>
              </a:rPr>
              <a:t>라인 재분배 자동 실행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31520" y="4919472"/>
            <a:ext cx="228600" cy="228600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40664" y="4910327"/>
            <a:ext cx="21031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</a:rPr>
              <a:t>6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42416" y="4892040"/>
            <a:ext cx="5907024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11827"/>
                </a:solidFill>
              </a:rPr>
              <a:t>부품 자동 발주 처리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31520" y="5431536"/>
            <a:ext cx="228600" cy="228600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40664" y="5422392"/>
            <a:ext cx="21031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</a:rPr>
              <a:t>7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42416" y="5404104"/>
            <a:ext cx="5907024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11827"/>
                </a:solidFill>
              </a:rPr>
              <a:t>일일 운영 리포트 자동 생성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223760" y="2194560"/>
            <a:ext cx="4937760" cy="4297680"/>
          </a:xfrm>
          <a:prstGeom prst="rect">
            <a:avLst/>
          </a:prstGeom>
          <a:solidFill>
            <a:srgbClr val="141B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498079" y="2423160"/>
            <a:ext cx="4389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8892A4"/>
                </a:solidFill>
              </a:rPr>
              <a:t>핵심 성과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498079" y="2788920"/>
            <a:ext cx="438912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EEF0F5"/>
                </a:solidFill>
              </a:rPr>
              <a:t>야간 무인 운영으로
인건비 없이 24시간 공장 가동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498079" y="3840480"/>
            <a:ext cx="4389120" cy="777240"/>
          </a:xfrm>
          <a:prstGeom prst="rect">
            <a:avLst/>
          </a:prstGeom>
          <a:solidFill>
            <a:srgbClr val="281A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7680960" y="4005072"/>
            <a:ext cx="2286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8892A4"/>
                </a:solidFill>
              </a:rPr>
              <a:t>운영비 절감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326880" y="3931920"/>
            <a:ext cx="23774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2000" b="1" i="0">
                <a:solidFill>
                  <a:srgbClr val="FF6B00"/>
                </a:solidFill>
              </a:rPr>
              <a:t>최대 25%↓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498079" y="4846320"/>
            <a:ext cx="4389120" cy="777240"/>
          </a:xfrm>
          <a:prstGeom prst="rect">
            <a:avLst/>
          </a:prstGeom>
          <a:solidFill>
            <a:srgbClr val="281A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680960" y="5010912"/>
            <a:ext cx="2286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8892A4"/>
                </a:solidFill>
              </a:rPr>
              <a:t>고장 예측 정확도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9326880" y="4937760"/>
            <a:ext cx="23774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2000" b="1" i="0">
                <a:solidFill>
                  <a:srgbClr val="FF6B00"/>
                </a:solidFill>
              </a:rPr>
              <a:t>87%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315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FF6B00"/>
                </a:solidFill>
              </a:rPr>
              <a:t>INDUSTRY USE CASE  02 / 03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685800"/>
            <a:ext cx="10058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111827"/>
                </a:solidFill>
              </a:rPr>
              <a:t>🏦  금융 — 법인 여신 심사 Agent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325880"/>
            <a:ext cx="1828800" cy="36576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31520" y="1554480"/>
            <a:ext cx="10698480" cy="594360"/>
          </a:xfrm>
          <a:prstGeom prst="rect">
            <a:avLst/>
          </a:prstGeom>
          <a:solidFill>
            <a:srgbClr val="FFED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1645920"/>
            <a:ext cx="103327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11827"/>
                </a:solidFill>
              </a:rPr>
              <a:t>상황: 중소기업 운전자금 5억 원 대출 신청 — 심사에 수일이 걸리고, 담당자 역량에 따라 결과가 달랐습니다.</a:t>
            </a:r>
          </a:p>
        </p:txBody>
      </p:sp>
      <p:sp>
        <p:nvSpPr>
          <p:cNvPr id="7" name="Rectangle 6"/>
          <p:cNvSpPr/>
          <p:nvPr/>
        </p:nvSpPr>
        <p:spPr>
          <a:xfrm>
            <a:off x="731520" y="2359151"/>
            <a:ext cx="228600" cy="228600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40664" y="2350008"/>
            <a:ext cx="21031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42416" y="2331720"/>
            <a:ext cx="5907024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11827"/>
                </a:solidFill>
              </a:rPr>
              <a:t>OCR+NLU로 재무제표 자동 추출</a:t>
            </a:r>
          </a:p>
        </p:txBody>
      </p:sp>
      <p:sp>
        <p:nvSpPr>
          <p:cNvPr id="10" name="Rectangle 9"/>
          <p:cNvSpPr/>
          <p:nvPr/>
        </p:nvSpPr>
        <p:spPr>
          <a:xfrm>
            <a:off x="731520" y="2871215"/>
            <a:ext cx="228600" cy="228600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40664" y="2862072"/>
            <a:ext cx="21031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42416" y="2843784"/>
            <a:ext cx="5907024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11827"/>
                </a:solidFill>
              </a:rPr>
              <a:t>체납·연체 정보 자동 조회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31520" y="3383279"/>
            <a:ext cx="228600" cy="228600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40664" y="3374136"/>
            <a:ext cx="21031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</a:rP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42416" y="3355848"/>
            <a:ext cx="5907024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11827"/>
                </a:solidFill>
              </a:rPr>
              <a:t>신용등급·업종 평균 비교 분석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31520" y="3895344"/>
            <a:ext cx="228600" cy="228600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40664" y="3886200"/>
            <a:ext cx="21031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</a:rPr>
              <a:t>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42416" y="3867912"/>
            <a:ext cx="5907024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11827"/>
                </a:solidFill>
              </a:rPr>
              <a:t>현금흐름 패턴 심층 분석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31520" y="4407408"/>
            <a:ext cx="228600" cy="228600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40664" y="4398264"/>
            <a:ext cx="21031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</a:rPr>
              <a:t>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42416" y="4379976"/>
            <a:ext cx="5907024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11827"/>
                </a:solidFill>
              </a:rPr>
              <a:t>뉴스·공시 리스크 자동 스캔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31520" y="4919472"/>
            <a:ext cx="228600" cy="228600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40664" y="4910327"/>
            <a:ext cx="21031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</a:rPr>
              <a:t>6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42416" y="4892040"/>
            <a:ext cx="5907024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11827"/>
                </a:solidFill>
              </a:rPr>
              <a:t>여신정책 기반 한도 자동 산출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31520" y="5431536"/>
            <a:ext cx="228600" cy="228600"/>
          </a:xfrm>
          <a:prstGeom prst="rect">
            <a:avLst/>
          </a:prstGeom>
          <a:solidFill>
            <a:srgbClr val="FF6B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40664" y="5422392"/>
            <a:ext cx="21031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</a:rPr>
              <a:t>7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42416" y="5404104"/>
            <a:ext cx="5907024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11827"/>
                </a:solidFill>
              </a:rPr>
              <a:t>자동 승인 또는 에스컬레이션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223760" y="2194560"/>
            <a:ext cx="4937760" cy="4297680"/>
          </a:xfrm>
          <a:prstGeom prst="rect">
            <a:avLst/>
          </a:prstGeom>
          <a:solidFill>
            <a:srgbClr val="141B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498079" y="2423160"/>
            <a:ext cx="4389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8892A4"/>
                </a:solidFill>
              </a:rPr>
              <a:t>핵심 성과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498079" y="2788920"/>
            <a:ext cx="438912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EEF0F5"/>
                </a:solidFill>
              </a:rPr>
              <a:t>1명이 20개+ 에이전트를
동시에 감독·운영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498079" y="3840480"/>
            <a:ext cx="4389120" cy="777240"/>
          </a:xfrm>
          <a:prstGeom prst="rect">
            <a:avLst/>
          </a:prstGeom>
          <a:solidFill>
            <a:srgbClr val="281A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7680960" y="4005072"/>
            <a:ext cx="2286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8892A4"/>
                </a:solidFill>
              </a:rPr>
              <a:t>생산성 향상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326880" y="3931920"/>
            <a:ext cx="23774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2000" b="1" i="0">
                <a:solidFill>
                  <a:srgbClr val="FF6B00"/>
                </a:solidFill>
              </a:rPr>
              <a:t>200~2,000%↑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498079" y="4846320"/>
            <a:ext cx="4389120" cy="777240"/>
          </a:xfrm>
          <a:prstGeom prst="rect">
            <a:avLst/>
          </a:prstGeom>
          <a:solidFill>
            <a:srgbClr val="281A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680960" y="5010912"/>
            <a:ext cx="2286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8892A4"/>
                </a:solidFill>
              </a:rPr>
              <a:t>심사 일관성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9326880" y="4937760"/>
            <a:ext cx="23774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2000" b="1" i="0">
                <a:solidFill>
                  <a:srgbClr val="FF6B00"/>
                </a:solidFill>
              </a:rPr>
              <a:t>100%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